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64" r:id="rId7"/>
    <p:sldId id="265" r:id="rId8"/>
    <p:sldId id="266" r:id="rId9"/>
    <p:sldId id="267" r:id="rId10"/>
    <p:sldId id="268" r:id="rId11"/>
    <p:sldId id="272" r:id="rId12"/>
    <p:sldId id="273"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2" d="100"/>
          <a:sy n="82" d="100"/>
        </p:scale>
        <p:origin x="56"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3F290B-9E3C-475C-9E67-CF05C68FFDB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665B184-DE63-4DF4-B36D-3FF502C8C7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B25493B-DF90-490A-ADF6-E57AC395C77B}"/>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5" name="Espace réservé du pied de page 4">
            <a:extLst>
              <a:ext uri="{FF2B5EF4-FFF2-40B4-BE49-F238E27FC236}">
                <a16:creationId xmlns:a16="http://schemas.microsoft.com/office/drawing/2014/main" id="{DF43CC0F-D658-45D1-A636-5B90B1324D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60BB02-9B3E-4DDC-A373-64E5E5AD1422}"/>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2412863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AAE8D6-5D1E-4407-A62F-4282899EFC2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60BC3D9-82A3-4E92-A7ED-22F76B46470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A0635E4-C023-42C1-842D-26B1DCF1A489}"/>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5" name="Espace réservé du pied de page 4">
            <a:extLst>
              <a:ext uri="{FF2B5EF4-FFF2-40B4-BE49-F238E27FC236}">
                <a16:creationId xmlns:a16="http://schemas.microsoft.com/office/drawing/2014/main" id="{BBAE1E6F-A745-4ED0-B47E-3F61653FBE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CEEEF98-0E0B-4922-B8F1-6A276751AA80}"/>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3762903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4CE4ABC-A70B-4735-BD40-AED8B38289C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1361D2A-2DDB-41DD-B96A-446DF3D62371}"/>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09566C4-0C84-4A70-9EC7-2A98070A71B0}"/>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5" name="Espace réservé du pied de page 4">
            <a:extLst>
              <a:ext uri="{FF2B5EF4-FFF2-40B4-BE49-F238E27FC236}">
                <a16:creationId xmlns:a16="http://schemas.microsoft.com/office/drawing/2014/main" id="{80DD5A5A-2AB0-431A-850A-92D09F7CE1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9389854-05C1-48C7-A1DD-998FF8E98B18}"/>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1618446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1FCC5D-5850-4BCA-8B56-FE67AB9FA8E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EA296EF-3658-40A1-B17B-3F44A058EF35}"/>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355B897-0FFE-484F-A8C0-D8CF9991B602}"/>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5" name="Espace réservé du pied de page 4">
            <a:extLst>
              <a:ext uri="{FF2B5EF4-FFF2-40B4-BE49-F238E27FC236}">
                <a16:creationId xmlns:a16="http://schemas.microsoft.com/office/drawing/2014/main" id="{24E3C2D4-4DA5-4649-AA16-6305EE49A9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BBFC0B6-9DB7-4B28-9C63-B41066A45B74}"/>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784247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28CFC3-B151-4926-B0A1-EE94F81C8C0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4D38E70-FF03-44F2-BC17-8E493FF2F6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F609D539-37D7-40C2-838F-575A9646F05B}"/>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5" name="Espace réservé du pied de page 4">
            <a:extLst>
              <a:ext uri="{FF2B5EF4-FFF2-40B4-BE49-F238E27FC236}">
                <a16:creationId xmlns:a16="http://schemas.microsoft.com/office/drawing/2014/main" id="{22DEE490-4B72-41AE-A721-6E4AA321E6A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1A70519-CD05-4FF0-8CEF-B4C2758E4BC3}"/>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64625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C0AEB-DFB4-48E4-90ED-0D73662B0D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73B8FFB-5005-48E4-A6E6-DFA3782EFF0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07D0BF5-1EF8-44C0-B3EB-8F8D53A1827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BEB2FD2-FF85-4468-88CD-731F5D006E2C}"/>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6" name="Espace réservé du pied de page 5">
            <a:extLst>
              <a:ext uri="{FF2B5EF4-FFF2-40B4-BE49-F238E27FC236}">
                <a16:creationId xmlns:a16="http://schemas.microsoft.com/office/drawing/2014/main" id="{647FB415-9AE4-409C-925A-233AACA13D6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C10E884-D4FC-427F-95E6-EFFFE85A3772}"/>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348453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98BEF0-2E31-49BD-8A9E-51968EDF142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C8D7ECE-A74E-49DC-9B6A-A8AC85FA1D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A9C533A-131A-43DD-82CE-F6228D47377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6AE8D2B-B2E9-4376-B859-61118CA4C1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93D1104-3B92-47A4-A6B4-EBA3BA98DE3B}"/>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953D8FE-FF2A-4853-AE30-0415A9E90E8F}"/>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8" name="Espace réservé du pied de page 7">
            <a:extLst>
              <a:ext uri="{FF2B5EF4-FFF2-40B4-BE49-F238E27FC236}">
                <a16:creationId xmlns:a16="http://schemas.microsoft.com/office/drawing/2014/main" id="{21C1CD8F-42B4-4D61-A74E-2E5FBFFA737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9015EA5-9AE5-403D-AD0B-E08EFA667C86}"/>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113939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23BBB-D61B-400F-A18B-F9A84EA62C5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79374BC-337A-471C-9750-AA3B5365DA68}"/>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4" name="Espace réservé du pied de page 3">
            <a:extLst>
              <a:ext uri="{FF2B5EF4-FFF2-40B4-BE49-F238E27FC236}">
                <a16:creationId xmlns:a16="http://schemas.microsoft.com/office/drawing/2014/main" id="{EF9CA8C4-4821-4C4B-B39E-C5B9EE701AD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6765957-7EAF-49BB-8B3A-3349E18E0DD4}"/>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242907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1DE4672-782E-4A23-BCEA-623499283A2F}"/>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3" name="Espace réservé du pied de page 2">
            <a:extLst>
              <a:ext uri="{FF2B5EF4-FFF2-40B4-BE49-F238E27FC236}">
                <a16:creationId xmlns:a16="http://schemas.microsoft.com/office/drawing/2014/main" id="{D8AECED7-B243-4968-9544-EDA55D10460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DE1218E-875E-4F2C-A68C-E124FC6EB3AE}"/>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50402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17DE30-4144-4FBF-A119-82B75B4430D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D50DDDF-B22B-4B3B-B0DB-E73D3344FF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03CCEE2-BDFF-4A2A-844A-BD27D879C4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E7B7CE9-F409-4F64-8E3D-774F4643EAE1}"/>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6" name="Espace réservé du pied de page 5">
            <a:extLst>
              <a:ext uri="{FF2B5EF4-FFF2-40B4-BE49-F238E27FC236}">
                <a16:creationId xmlns:a16="http://schemas.microsoft.com/office/drawing/2014/main" id="{91AE2610-2977-43FA-AD7D-8AE7AA32FE4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09C6F22-3A34-41C7-9186-A90187A05829}"/>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3848533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634F5C-D217-4948-9E57-6BD5741442B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61E8325-D95B-4312-A956-7B16E73E24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E80A1DB-BF4A-4188-9EA3-E25742A88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66694C4-505D-4C95-86AF-7E87D04A6C0C}"/>
              </a:ext>
            </a:extLst>
          </p:cNvPr>
          <p:cNvSpPr>
            <a:spLocks noGrp="1"/>
          </p:cNvSpPr>
          <p:nvPr>
            <p:ph type="dt" sz="half" idx="10"/>
          </p:nvPr>
        </p:nvSpPr>
        <p:spPr/>
        <p:txBody>
          <a:bodyPr/>
          <a:lstStyle/>
          <a:p>
            <a:fld id="{24C8046E-EB88-41D6-AFEC-1DD40A73C3DA}" type="datetimeFigureOut">
              <a:rPr lang="fr-FR" smtClean="0"/>
              <a:t>15/02/2020</a:t>
            </a:fld>
            <a:endParaRPr lang="fr-FR"/>
          </a:p>
        </p:txBody>
      </p:sp>
      <p:sp>
        <p:nvSpPr>
          <p:cNvPr id="6" name="Espace réservé du pied de page 5">
            <a:extLst>
              <a:ext uri="{FF2B5EF4-FFF2-40B4-BE49-F238E27FC236}">
                <a16:creationId xmlns:a16="http://schemas.microsoft.com/office/drawing/2014/main" id="{89626774-7B7C-4576-AEC6-660E635C53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564EA37-356F-41D8-B440-7DC1B671C6A3}"/>
              </a:ext>
            </a:extLst>
          </p:cNvPr>
          <p:cNvSpPr>
            <a:spLocks noGrp="1"/>
          </p:cNvSpPr>
          <p:nvPr>
            <p:ph type="sldNum" sz="quarter" idx="12"/>
          </p:nvPr>
        </p:nvSpPr>
        <p:spPr/>
        <p:txBody>
          <a:bodyPr/>
          <a:lstStyle/>
          <a:p>
            <a:fld id="{06649D4C-BBCB-4574-8A3F-FFD8345C7468}" type="slidenum">
              <a:rPr lang="fr-FR" smtClean="0"/>
              <a:t>‹N°›</a:t>
            </a:fld>
            <a:endParaRPr lang="fr-FR"/>
          </a:p>
        </p:txBody>
      </p:sp>
    </p:spTree>
    <p:extLst>
      <p:ext uri="{BB962C8B-B14F-4D97-AF65-F5344CB8AC3E}">
        <p14:creationId xmlns:p14="http://schemas.microsoft.com/office/powerpoint/2010/main" val="209869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9D036CE-C017-4494-B7EF-868319F614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5C57676-8F41-496A-91D5-77E2E20144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C92E51-9343-4B7B-8A06-1055A7C0CD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8046E-EB88-41D6-AFEC-1DD40A73C3DA}" type="datetimeFigureOut">
              <a:rPr lang="fr-FR" smtClean="0"/>
              <a:t>15/02/2020</a:t>
            </a:fld>
            <a:endParaRPr lang="fr-FR"/>
          </a:p>
        </p:txBody>
      </p:sp>
      <p:sp>
        <p:nvSpPr>
          <p:cNvPr id="5" name="Espace réservé du pied de page 4">
            <a:extLst>
              <a:ext uri="{FF2B5EF4-FFF2-40B4-BE49-F238E27FC236}">
                <a16:creationId xmlns:a16="http://schemas.microsoft.com/office/drawing/2014/main" id="{71264B14-42D8-4EB6-9514-A76CE948A9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3D782D6-721E-4E0C-AFAF-865CDCB601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49D4C-BBCB-4574-8A3F-FFD8345C7468}" type="slidenum">
              <a:rPr lang="fr-FR" smtClean="0"/>
              <a:t>‹N°›</a:t>
            </a:fld>
            <a:endParaRPr lang="fr-FR"/>
          </a:p>
        </p:txBody>
      </p:sp>
    </p:spTree>
    <p:extLst>
      <p:ext uri="{BB962C8B-B14F-4D97-AF65-F5344CB8AC3E}">
        <p14:creationId xmlns:p14="http://schemas.microsoft.com/office/powerpoint/2010/main" val="1076777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9745387-DFE1-4290-842D-019496722A7D}"/>
              </a:ext>
            </a:extLst>
          </p:cNvPr>
          <p:cNvSpPr>
            <a:spLocks noGrp="1"/>
          </p:cNvSpPr>
          <p:nvPr>
            <p:ph type="title"/>
          </p:nvPr>
        </p:nvSpPr>
        <p:spPr/>
        <p:txBody>
          <a:bodyPr/>
          <a:lstStyle/>
          <a:p>
            <a:endParaRPr lang="fr-FR" dirty="0"/>
          </a:p>
        </p:txBody>
      </p:sp>
      <p:sp>
        <p:nvSpPr>
          <p:cNvPr id="5" name="Espace réservé du contenu 4">
            <a:extLst>
              <a:ext uri="{FF2B5EF4-FFF2-40B4-BE49-F238E27FC236}">
                <a16:creationId xmlns:a16="http://schemas.microsoft.com/office/drawing/2014/main" id="{3A0B2217-32D1-4200-9C5D-2BE821DC2DF4}"/>
              </a:ext>
            </a:extLst>
          </p:cNvPr>
          <p:cNvSpPr>
            <a:spLocks noGrp="1"/>
          </p:cNvSpPr>
          <p:nvPr>
            <p:ph idx="1"/>
          </p:nvPr>
        </p:nvSpPr>
        <p:spPr>
          <a:xfrm>
            <a:off x="838200" y="2285999"/>
            <a:ext cx="10515600" cy="3890963"/>
          </a:xfrm>
          <a:ln>
            <a:solidFill>
              <a:schemeClr val="tx2">
                <a:lumMod val="75000"/>
              </a:schemeClr>
            </a:solidFill>
          </a:ln>
        </p:spPr>
        <p:txBody>
          <a:bodyPr/>
          <a:lstStyle/>
          <a:p>
            <a:pPr marL="0" indent="0">
              <a:buNone/>
            </a:pPr>
            <a:endParaRPr lang="fr-FR" dirty="0"/>
          </a:p>
          <a:p>
            <a:pPr marL="0" indent="0" algn="ctr">
              <a:buNone/>
            </a:pPr>
            <a:r>
              <a:rPr lang="fr-FR" sz="5600" dirty="0">
                <a:solidFill>
                  <a:srgbClr val="0070C0"/>
                </a:solidFill>
              </a:rPr>
              <a:t>Préparer son témoignage</a:t>
            </a:r>
          </a:p>
          <a:p>
            <a:endParaRPr lang="fr-FR" dirty="0"/>
          </a:p>
          <a:p>
            <a:pPr marL="0" indent="0" algn="r">
              <a:buNone/>
            </a:pPr>
            <a:r>
              <a:rPr lang="fr-FR" sz="2600" dirty="0">
                <a:latin typeface="Constantia" panose="02030602050306030303" pitchFamily="18" charset="0"/>
              </a:rPr>
              <a:t>Pour glorifier Dieu</a:t>
            </a:r>
          </a:p>
          <a:p>
            <a:pPr marL="0" indent="0" algn="r">
              <a:buNone/>
            </a:pPr>
            <a:r>
              <a:rPr lang="fr-FR" sz="2600" dirty="0">
                <a:latin typeface="Constantia" panose="02030602050306030303" pitchFamily="18" charset="0"/>
              </a:rPr>
              <a:t>Et permettre à d’autres de le faire</a:t>
            </a:r>
          </a:p>
        </p:txBody>
      </p:sp>
      <p:pic>
        <p:nvPicPr>
          <p:cNvPr id="6" name="Espace réservé du contenu 4">
            <a:extLst>
              <a:ext uri="{FF2B5EF4-FFF2-40B4-BE49-F238E27FC236}">
                <a16:creationId xmlns:a16="http://schemas.microsoft.com/office/drawing/2014/main" id="{AE981945-C7DE-4B52-B76B-17045E59A4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332699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D23F24-2BB4-46FF-8F33-F1D3FDA1CAEB}"/>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51F70C59-31E9-4837-AE29-1FEC5D4AA31D}"/>
              </a:ext>
            </a:extLst>
          </p:cNvPr>
          <p:cNvSpPr>
            <a:spLocks noGrp="1"/>
          </p:cNvSpPr>
          <p:nvPr>
            <p:ph idx="1"/>
          </p:nvPr>
        </p:nvSpPr>
        <p:spPr>
          <a:xfrm>
            <a:off x="838200" y="3060915"/>
            <a:ext cx="10515600" cy="3116047"/>
          </a:xfrm>
        </p:spPr>
        <p:txBody>
          <a:bodyPr>
            <a:normAutofit lnSpcReduction="10000"/>
          </a:bodyPr>
          <a:lstStyle/>
          <a:p>
            <a:r>
              <a:rPr lang="fr-FR" sz="2000" dirty="0">
                <a:latin typeface="Constantia" panose="02030602050306030303" pitchFamily="18" charset="0"/>
              </a:rPr>
              <a:t>Parce que je n’ai pas vécu ce que Tim </a:t>
            </a:r>
            <a:r>
              <a:rPr lang="fr-FR" sz="2000" dirty="0" err="1">
                <a:latin typeface="Constantia" panose="02030602050306030303" pitchFamily="18" charset="0"/>
              </a:rPr>
              <a:t>Guénard</a:t>
            </a:r>
            <a:r>
              <a:rPr lang="fr-FR" sz="2000" dirty="0">
                <a:latin typeface="Constantia" panose="02030602050306030303" pitchFamily="18" charset="0"/>
              </a:rPr>
              <a:t> a vécu</a:t>
            </a:r>
          </a:p>
          <a:p>
            <a:r>
              <a:rPr lang="fr-FR" sz="2000" dirty="0">
                <a:latin typeface="Constantia" panose="02030602050306030303" pitchFamily="18" charset="0"/>
              </a:rPr>
              <a:t>J’ai toujours eu la foi</a:t>
            </a:r>
          </a:p>
          <a:p>
            <a:r>
              <a:rPr lang="fr-FR" sz="2000" dirty="0">
                <a:latin typeface="Constantia" panose="02030602050306030303" pitchFamily="18" charset="0"/>
              </a:rPr>
              <a:t>Donc cela n’est pas intéressant.</a:t>
            </a:r>
          </a:p>
          <a:p>
            <a:r>
              <a:rPr lang="fr-FR" sz="2000" dirty="0">
                <a:latin typeface="Constantia" panose="02030602050306030303" pitchFamily="18" charset="0"/>
              </a:rPr>
              <a:t>Donc je n’ai rien à dire.</a:t>
            </a:r>
          </a:p>
          <a:p>
            <a:pPr>
              <a:buNone/>
            </a:pPr>
            <a:endParaRPr lang="fr-FR" sz="2000" dirty="0">
              <a:latin typeface="Constantia" panose="02030602050306030303" pitchFamily="18" charset="0"/>
            </a:endParaRPr>
          </a:p>
          <a:p>
            <a:pPr>
              <a:buNone/>
            </a:pPr>
            <a:r>
              <a:rPr lang="fr-FR" sz="2000" dirty="0">
                <a:latin typeface="Constantia" panose="02030602050306030303" pitchFamily="18" charset="0"/>
              </a:rPr>
              <a:t>Si L’expérience de Tim </a:t>
            </a:r>
            <a:r>
              <a:rPr lang="fr-FR" sz="2000" dirty="0" err="1">
                <a:latin typeface="Constantia" panose="02030602050306030303" pitchFamily="18" charset="0"/>
              </a:rPr>
              <a:t>Guénard</a:t>
            </a:r>
            <a:r>
              <a:rPr lang="fr-FR" sz="2000" dirty="0">
                <a:latin typeface="Constantia" panose="02030602050306030303" pitchFamily="18" charset="0"/>
              </a:rPr>
              <a:t> est impressionnante</a:t>
            </a:r>
          </a:p>
          <a:p>
            <a:pPr>
              <a:buFontTx/>
              <a:buChar char="-"/>
            </a:pPr>
            <a:r>
              <a:rPr lang="fr-FR" sz="2000" dirty="0">
                <a:latin typeface="Constantia" panose="02030602050306030303" pitchFamily="18" charset="0"/>
              </a:rPr>
              <a:t>Croyez vous que beaucoup aient envie de vivre ce qu’il a vécu ?</a:t>
            </a:r>
          </a:p>
          <a:p>
            <a:pPr>
              <a:buFontTx/>
              <a:buChar char="-"/>
            </a:pPr>
            <a:r>
              <a:rPr lang="fr-FR" sz="2000" dirty="0">
                <a:latin typeface="Constantia" panose="02030602050306030303" pitchFamily="18" charset="0"/>
              </a:rPr>
              <a:t>Croyez vous que beaucoup sont prêts à l’imiter dans ce qu’il fait maintenant ?</a:t>
            </a:r>
          </a:p>
          <a:p>
            <a:endParaRPr lang="fr-FR" dirty="0"/>
          </a:p>
        </p:txBody>
      </p:sp>
      <p:sp>
        <p:nvSpPr>
          <p:cNvPr id="4" name="ZoneTexte 3">
            <a:extLst>
              <a:ext uri="{FF2B5EF4-FFF2-40B4-BE49-F238E27FC236}">
                <a16:creationId xmlns:a16="http://schemas.microsoft.com/office/drawing/2014/main" id="{98BA7945-8F6C-48AD-A1C4-89DDD648DC7E}"/>
              </a:ext>
            </a:extLst>
          </p:cNvPr>
          <p:cNvSpPr txBox="1"/>
          <p:nvPr/>
        </p:nvSpPr>
        <p:spPr>
          <a:xfrm>
            <a:off x="3975315" y="2236851"/>
            <a:ext cx="4187493" cy="523220"/>
          </a:xfrm>
          <a:prstGeom prst="rect">
            <a:avLst/>
          </a:prstGeom>
          <a:noFill/>
        </p:spPr>
        <p:txBody>
          <a:bodyPr wrap="none" rtlCol="0">
            <a:spAutoFit/>
          </a:bodyPr>
          <a:lstStyle/>
          <a:p>
            <a:r>
              <a:rPr lang="fr-FR" sz="2800" b="1" dirty="0">
                <a:solidFill>
                  <a:srgbClr val="0070C0"/>
                </a:solidFill>
              </a:rPr>
              <a:t>Je n’ai pas de témoignage !</a:t>
            </a:r>
          </a:p>
        </p:txBody>
      </p:sp>
      <p:pic>
        <p:nvPicPr>
          <p:cNvPr id="5" name="Espace réservé du contenu 4">
            <a:extLst>
              <a:ext uri="{FF2B5EF4-FFF2-40B4-BE49-F238E27FC236}">
                <a16:creationId xmlns:a16="http://schemas.microsoft.com/office/drawing/2014/main" id="{2270A1AF-9A0D-4C54-8327-4B83CC09F14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192177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0BF5B5-E155-4C1F-B5CC-3F9078C956A1}"/>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DB68A200-93BF-41B2-A5B9-FBE3B41CC9B2}"/>
              </a:ext>
            </a:extLst>
          </p:cNvPr>
          <p:cNvSpPr>
            <a:spLocks noGrp="1"/>
          </p:cNvSpPr>
          <p:nvPr>
            <p:ph idx="1"/>
          </p:nvPr>
        </p:nvSpPr>
        <p:spPr>
          <a:xfrm>
            <a:off x="838200" y="3262393"/>
            <a:ext cx="10515600" cy="2914570"/>
          </a:xfrm>
        </p:spPr>
        <p:txBody>
          <a:bodyPr/>
          <a:lstStyle/>
          <a:p>
            <a:r>
              <a:rPr lang="fr-FR" sz="2000" dirty="0">
                <a:latin typeface="Constantia" panose="02030602050306030303" pitchFamily="18" charset="0"/>
              </a:rPr>
              <a:t>Tout le monde a un témoignage.</a:t>
            </a:r>
          </a:p>
          <a:p>
            <a:r>
              <a:rPr lang="fr-FR" sz="2000" dirty="0">
                <a:latin typeface="Constantia" panose="02030602050306030303" pitchFamily="18" charset="0"/>
              </a:rPr>
              <a:t>Il est pertinent si on arrive à dire « pourquoi on croit en Dieu ?  Et qu’est ce que Dieu fait dans notre vie ? »</a:t>
            </a:r>
          </a:p>
          <a:p>
            <a:r>
              <a:rPr lang="fr-FR" sz="2000" dirty="0">
                <a:latin typeface="Constantia" panose="02030602050306030303" pitchFamily="18" charset="0"/>
              </a:rPr>
              <a:t>On peut raconter aussi un témoignage </a:t>
            </a:r>
            <a:r>
              <a:rPr lang="fr-FR" sz="2000" u="sng" dirty="0">
                <a:latin typeface="Constantia" panose="02030602050306030303" pitchFamily="18" charset="0"/>
              </a:rPr>
              <a:t>plus ciblé</a:t>
            </a:r>
            <a:r>
              <a:rPr lang="fr-FR" sz="2000" dirty="0">
                <a:latin typeface="Constantia" panose="02030602050306030303" pitchFamily="18" charset="0"/>
              </a:rPr>
              <a:t>. </a:t>
            </a:r>
            <a:r>
              <a:rPr lang="fr-FR" sz="2000" u="sng" dirty="0">
                <a:latin typeface="Constantia" panose="02030602050306030303" pitchFamily="18" charset="0"/>
              </a:rPr>
              <a:t>Exemple</a:t>
            </a:r>
            <a:r>
              <a:rPr lang="fr-FR" sz="2000" dirty="0">
                <a:latin typeface="Constantia" panose="02030602050306030303" pitchFamily="18" charset="0"/>
              </a:rPr>
              <a:t> : je voudrais vous dire comment la pensée de la vie éternelle m’a aidée dans ma vie personnelle et ma vie professionnelle … Je raconterai simplement 3 événements ….</a:t>
            </a:r>
          </a:p>
          <a:p>
            <a:r>
              <a:rPr lang="fr-FR" sz="2000" dirty="0">
                <a:latin typeface="Constantia" panose="02030602050306030303" pitchFamily="18" charset="0"/>
              </a:rPr>
              <a:t>Savoir pour qui notre témoignage convient le mieux est avantageux.</a:t>
            </a:r>
          </a:p>
          <a:p>
            <a:endParaRPr lang="fr-FR" dirty="0"/>
          </a:p>
        </p:txBody>
      </p:sp>
      <p:sp>
        <p:nvSpPr>
          <p:cNvPr id="4" name="ZoneTexte 3">
            <a:extLst>
              <a:ext uri="{FF2B5EF4-FFF2-40B4-BE49-F238E27FC236}">
                <a16:creationId xmlns:a16="http://schemas.microsoft.com/office/drawing/2014/main" id="{4C4B79F0-7379-4A05-9B59-9CA49B49FA26}"/>
              </a:ext>
            </a:extLst>
          </p:cNvPr>
          <p:cNvSpPr txBox="1"/>
          <p:nvPr/>
        </p:nvSpPr>
        <p:spPr>
          <a:xfrm>
            <a:off x="4264301" y="2301498"/>
            <a:ext cx="3810316" cy="523220"/>
          </a:xfrm>
          <a:prstGeom prst="rect">
            <a:avLst/>
          </a:prstGeom>
          <a:noFill/>
        </p:spPr>
        <p:txBody>
          <a:bodyPr wrap="square" rtlCol="0">
            <a:spAutoFit/>
          </a:bodyPr>
          <a:lstStyle/>
          <a:p>
            <a:r>
              <a:rPr lang="fr-FR" sz="2800" b="1" dirty="0">
                <a:solidFill>
                  <a:srgbClr val="0070C0"/>
                </a:solidFill>
              </a:rPr>
              <a:t>Qui est Jésus pour moi ?</a:t>
            </a:r>
          </a:p>
        </p:txBody>
      </p:sp>
      <p:pic>
        <p:nvPicPr>
          <p:cNvPr id="5" name="Espace réservé du contenu 4">
            <a:extLst>
              <a:ext uri="{FF2B5EF4-FFF2-40B4-BE49-F238E27FC236}">
                <a16:creationId xmlns:a16="http://schemas.microsoft.com/office/drawing/2014/main" id="{A0175260-4561-49A1-B9BA-EC6717FBFD9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340059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B81E0D-D7C6-4DF8-8B35-DB049471CF2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B9E277C9-EAE3-4347-BA52-5DF2BF35C97C}"/>
              </a:ext>
            </a:extLst>
          </p:cNvPr>
          <p:cNvSpPr>
            <a:spLocks noGrp="1"/>
          </p:cNvSpPr>
          <p:nvPr>
            <p:ph idx="1"/>
          </p:nvPr>
        </p:nvSpPr>
        <p:spPr/>
        <p:txBody>
          <a:bodyPr/>
          <a:lstStyle/>
          <a:p>
            <a:endParaRPr lang="fr-FR" dirty="0"/>
          </a:p>
          <a:p>
            <a:endParaRPr lang="fr-FR" dirty="0"/>
          </a:p>
          <a:p>
            <a:endParaRPr lang="fr-FR" dirty="0"/>
          </a:p>
          <a:p>
            <a:pPr marL="0" indent="0" algn="ctr">
              <a:buNone/>
            </a:pPr>
            <a:r>
              <a:rPr lang="fr-FR" dirty="0">
                <a:latin typeface="Constantia" panose="02030602050306030303" pitchFamily="18" charset="0"/>
              </a:rPr>
              <a:t>A vos stylos !</a:t>
            </a:r>
          </a:p>
        </p:txBody>
      </p:sp>
      <p:pic>
        <p:nvPicPr>
          <p:cNvPr id="4" name="Espace réservé du contenu 4">
            <a:extLst>
              <a:ext uri="{FF2B5EF4-FFF2-40B4-BE49-F238E27FC236}">
                <a16:creationId xmlns:a16="http://schemas.microsoft.com/office/drawing/2014/main" id="{06B9E101-9603-4889-BA69-002A7500A5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403915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3">
                                            <p:txEl>
                                              <p:pRg st="3" end="3"/>
                                            </p:txEl>
                                          </p:spTgt>
                                        </p:tgtEl>
                                      </p:cBhvr>
                                    </p:animEffect>
                                    <p:anim calcmode="lin" valueType="num">
                                      <p:cBhvr>
                                        <p:cTn id="7" dur="1822" tmFilter="0,0; 0.14,0.31; 0.43,0.73; 0.71,0.91; 1.0,1.0">
                                          <p:stCondLst>
                                            <p:cond delay="0"/>
                                          </p:stCondLst>
                                        </p:cTn>
                                        <p:tgtEl>
                                          <p:spTgt spid="3">
                                            <p:txEl>
                                              <p:pRg st="3" end="3"/>
                                            </p:txEl>
                                          </p:spTgt>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3">
                                            <p:txEl>
                                              <p:pRg st="3" end="3"/>
                                            </p:txEl>
                                          </p:spTgt>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3">
                                            <p:txEl>
                                              <p:pRg st="3" end="3"/>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3">
                                            <p:txEl>
                                              <p:pRg st="3" end="3"/>
                                            </p:txEl>
                                          </p:spTgt>
                                        </p:tgtEl>
                                        <p:attrNameLst>
                                          <p:attrName>ppt_y</p:attrName>
                                        </p:attrNameLst>
                                      </p:cBhvr>
                                      <p:tavLst>
                                        <p:tav tm="0">
                                          <p:val>
                                            <p:strVal val="ppt_y"/>
                                          </p:val>
                                        </p:tav>
                                        <p:tav tm="100000">
                                          <p:val>
                                            <p:strVal val="ppt_y+ppt_h"/>
                                          </p:val>
                                        </p:tav>
                                      </p:tavLst>
                                    </p:anim>
                                    <p:animScale>
                                      <p:cBhvr>
                                        <p:cTn id="14" dur="26">
                                          <p:stCondLst>
                                            <p:cond delay="620"/>
                                          </p:stCondLst>
                                        </p:cTn>
                                        <p:tgtEl>
                                          <p:spTgt spid="3">
                                            <p:txEl>
                                              <p:pRg st="3" end="3"/>
                                            </p:txEl>
                                          </p:spTgt>
                                        </p:tgtEl>
                                      </p:cBhvr>
                                      <p:to x="100000" y="60000"/>
                                    </p:animScale>
                                    <p:animScale>
                                      <p:cBhvr>
                                        <p:cTn id="15" dur="166" decel="50000">
                                          <p:stCondLst>
                                            <p:cond delay="646"/>
                                          </p:stCondLst>
                                        </p:cTn>
                                        <p:tgtEl>
                                          <p:spTgt spid="3">
                                            <p:txEl>
                                              <p:pRg st="3" end="3"/>
                                            </p:txEl>
                                          </p:spTgt>
                                        </p:tgtEl>
                                      </p:cBhvr>
                                      <p:to x="100000" y="100000"/>
                                    </p:animScale>
                                    <p:animScale>
                                      <p:cBhvr>
                                        <p:cTn id="16" dur="26">
                                          <p:stCondLst>
                                            <p:cond delay="1312"/>
                                          </p:stCondLst>
                                        </p:cTn>
                                        <p:tgtEl>
                                          <p:spTgt spid="3">
                                            <p:txEl>
                                              <p:pRg st="3" end="3"/>
                                            </p:txEl>
                                          </p:spTgt>
                                        </p:tgtEl>
                                      </p:cBhvr>
                                      <p:to x="100000" y="80000"/>
                                    </p:animScale>
                                    <p:animScale>
                                      <p:cBhvr>
                                        <p:cTn id="17" dur="166" decel="50000">
                                          <p:stCondLst>
                                            <p:cond delay="1338"/>
                                          </p:stCondLst>
                                        </p:cTn>
                                        <p:tgtEl>
                                          <p:spTgt spid="3">
                                            <p:txEl>
                                              <p:pRg st="3" end="3"/>
                                            </p:txEl>
                                          </p:spTgt>
                                        </p:tgtEl>
                                      </p:cBhvr>
                                      <p:to x="100000" y="100000"/>
                                    </p:animScale>
                                    <p:animScale>
                                      <p:cBhvr>
                                        <p:cTn id="18" dur="26">
                                          <p:stCondLst>
                                            <p:cond delay="1642"/>
                                          </p:stCondLst>
                                        </p:cTn>
                                        <p:tgtEl>
                                          <p:spTgt spid="3">
                                            <p:txEl>
                                              <p:pRg st="3" end="3"/>
                                            </p:txEl>
                                          </p:spTgt>
                                        </p:tgtEl>
                                      </p:cBhvr>
                                      <p:to x="100000" y="90000"/>
                                    </p:animScale>
                                    <p:animScale>
                                      <p:cBhvr>
                                        <p:cTn id="19" dur="166" decel="50000">
                                          <p:stCondLst>
                                            <p:cond delay="1668"/>
                                          </p:stCondLst>
                                        </p:cTn>
                                        <p:tgtEl>
                                          <p:spTgt spid="3">
                                            <p:txEl>
                                              <p:pRg st="3" end="3"/>
                                            </p:txEl>
                                          </p:spTgt>
                                        </p:tgtEl>
                                      </p:cBhvr>
                                      <p:to x="100000" y="100000"/>
                                    </p:animScale>
                                    <p:animScale>
                                      <p:cBhvr>
                                        <p:cTn id="20" dur="26">
                                          <p:stCondLst>
                                            <p:cond delay="1808"/>
                                          </p:stCondLst>
                                        </p:cTn>
                                        <p:tgtEl>
                                          <p:spTgt spid="3">
                                            <p:txEl>
                                              <p:pRg st="3" end="3"/>
                                            </p:txEl>
                                          </p:spTgt>
                                        </p:tgtEl>
                                      </p:cBhvr>
                                      <p:to x="100000" y="95000"/>
                                    </p:animScale>
                                    <p:animScale>
                                      <p:cBhvr>
                                        <p:cTn id="21" dur="166" decel="50000">
                                          <p:stCondLst>
                                            <p:cond delay="1834"/>
                                          </p:stCondLst>
                                        </p:cTn>
                                        <p:tgtEl>
                                          <p:spTgt spid="3">
                                            <p:txEl>
                                              <p:pRg st="3" end="3"/>
                                            </p:txEl>
                                          </p:spTgt>
                                        </p:tgtEl>
                                      </p:cBhvr>
                                      <p:to x="100000" y="100000"/>
                                    </p:animScale>
                                    <p:set>
                                      <p:cBhvr>
                                        <p:cTn id="22"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4">
            <a:extLst>
              <a:ext uri="{FF2B5EF4-FFF2-40B4-BE49-F238E27FC236}">
                <a16:creationId xmlns:a16="http://schemas.microsoft.com/office/drawing/2014/main" id="{1578D9ED-474D-4F1B-A3DF-5CD29986F5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434" y="310881"/>
            <a:ext cx="10515600" cy="1626407"/>
          </a:xfrm>
          <a:prstGeom prst="rect">
            <a:avLst/>
          </a:prstGeom>
        </p:spPr>
      </p:pic>
      <p:sp>
        <p:nvSpPr>
          <p:cNvPr id="3" name="Espace réservé du contenu 2">
            <a:extLst>
              <a:ext uri="{FF2B5EF4-FFF2-40B4-BE49-F238E27FC236}">
                <a16:creationId xmlns:a16="http://schemas.microsoft.com/office/drawing/2014/main" id="{56864358-38AD-4E24-AB5F-643999142193}"/>
              </a:ext>
            </a:extLst>
          </p:cNvPr>
          <p:cNvSpPr>
            <a:spLocks noGrp="1"/>
          </p:cNvSpPr>
          <p:nvPr>
            <p:ph idx="1"/>
          </p:nvPr>
        </p:nvSpPr>
        <p:spPr>
          <a:xfrm>
            <a:off x="209227" y="2929180"/>
            <a:ext cx="11801959" cy="3247782"/>
          </a:xfrm>
        </p:spPr>
        <p:txBody>
          <a:bodyPr>
            <a:normAutofit fontScale="70000" lnSpcReduction="20000"/>
          </a:bodyPr>
          <a:lstStyle/>
          <a:p>
            <a:endParaRPr lang="fr-FR" sz="2600" dirty="0"/>
          </a:p>
          <a:p>
            <a:r>
              <a:rPr lang="fr-FR" sz="2600" dirty="0">
                <a:latin typeface="Constantia" panose="02030602050306030303" pitchFamily="18" charset="0"/>
              </a:rPr>
              <a:t>Il ne suffit pas de raconter notre histoire :</a:t>
            </a:r>
          </a:p>
          <a:p>
            <a:r>
              <a:rPr lang="fr-FR" sz="2600" u="sng" dirty="0">
                <a:latin typeface="Constantia" panose="02030602050306030303" pitchFamily="18" charset="0"/>
              </a:rPr>
              <a:t>Il s’agit de </a:t>
            </a:r>
            <a:r>
              <a:rPr lang="fr-FR" sz="2600" dirty="0">
                <a:latin typeface="Constantia" panose="02030602050306030303" pitchFamily="18" charset="0"/>
              </a:rPr>
              <a:t>:</a:t>
            </a:r>
          </a:p>
          <a:p>
            <a:pPr>
              <a:buFontTx/>
              <a:buChar char="-"/>
            </a:pPr>
            <a:r>
              <a:rPr lang="fr-FR" sz="2600" dirty="0">
                <a:latin typeface="Constantia" panose="02030602050306030303" pitchFamily="18" charset="0"/>
              </a:rPr>
              <a:t>Dire ce que Jésus a fait dans notre vie  =&gt; </a:t>
            </a:r>
            <a:r>
              <a:rPr lang="fr-FR" sz="2900" u="sng" dirty="0">
                <a:latin typeface="Constantia" panose="02030602050306030303" pitchFamily="18" charset="0"/>
              </a:rPr>
              <a:t>notre expérience</a:t>
            </a:r>
          </a:p>
          <a:p>
            <a:pPr>
              <a:buFontTx/>
              <a:buChar char="-"/>
            </a:pPr>
            <a:r>
              <a:rPr lang="fr-FR" sz="2600" dirty="0">
                <a:latin typeface="Constantia" panose="02030602050306030303" pitchFamily="18" charset="0"/>
              </a:rPr>
              <a:t>Dire ce qu’il a changé  =&gt; </a:t>
            </a:r>
            <a:r>
              <a:rPr lang="fr-FR" sz="2900" u="sng" dirty="0">
                <a:latin typeface="Constantia" panose="02030602050306030303" pitchFamily="18" charset="0"/>
              </a:rPr>
              <a:t>notre conversion</a:t>
            </a:r>
          </a:p>
          <a:p>
            <a:pPr>
              <a:buFontTx/>
              <a:buChar char="-"/>
            </a:pPr>
            <a:r>
              <a:rPr lang="fr-FR" sz="2600" dirty="0">
                <a:latin typeface="Constantia" panose="02030602050306030303" pitchFamily="18" charset="0"/>
              </a:rPr>
              <a:t>Expliciter (si possible) la grâce que nous avons reçue =&gt; </a:t>
            </a:r>
            <a:r>
              <a:rPr lang="fr-FR" sz="2600" u="sng" dirty="0">
                <a:latin typeface="Constantia" panose="02030602050306030303" pitchFamily="18" charset="0"/>
              </a:rPr>
              <a:t>notre lecture théologique </a:t>
            </a:r>
            <a:r>
              <a:rPr lang="fr-FR" sz="2600" dirty="0">
                <a:latin typeface="Constantia" panose="02030602050306030303" pitchFamily="18" charset="0"/>
              </a:rPr>
              <a:t>(l’intelligence du témoignage)</a:t>
            </a:r>
          </a:p>
          <a:p>
            <a:pPr>
              <a:buFontTx/>
              <a:buChar char="-"/>
            </a:pPr>
            <a:r>
              <a:rPr lang="fr-FR" sz="2600" dirty="0">
                <a:latin typeface="Constantia" panose="02030602050306030303" pitchFamily="18" charset="0"/>
              </a:rPr>
              <a:t>Dire qui est Jésus pour nous aujourd’hui =&gt; </a:t>
            </a:r>
            <a:r>
              <a:rPr lang="fr-FR" sz="2900" u="sng" dirty="0">
                <a:latin typeface="Constantia" panose="02030602050306030303" pitchFamily="18" charset="0"/>
              </a:rPr>
              <a:t>notre credo</a:t>
            </a:r>
            <a:endParaRPr lang="fr-FR" sz="2900" dirty="0">
              <a:latin typeface="Constantia" panose="02030602050306030303" pitchFamily="18" charset="0"/>
            </a:endParaRPr>
          </a:p>
          <a:p>
            <a:pPr>
              <a:buNone/>
            </a:pPr>
            <a:r>
              <a:rPr lang="fr-FR" sz="2600" dirty="0">
                <a:latin typeface="Constantia" panose="02030602050306030303" pitchFamily="18" charset="0"/>
              </a:rPr>
              <a:t>Ex : J’ai rencontré </a:t>
            </a:r>
            <a:r>
              <a:rPr lang="fr-FR" sz="2600" b="1" dirty="0">
                <a:latin typeface="Constantia" panose="02030602050306030303" pitchFamily="18" charset="0"/>
              </a:rPr>
              <a:t>Jésus </a:t>
            </a:r>
            <a:r>
              <a:rPr lang="fr-FR" sz="2600" dirty="0">
                <a:latin typeface="Constantia" panose="02030602050306030303" pitchFamily="18" charset="0"/>
              </a:rPr>
              <a:t>à travers les pauvres que j’ai servi à Calcutta. Sur place j’ai appris à prier avec les mourants et en rentrant j’ai continuer à prier. Jésus voulait abaisser mon orgueil en me faisant passer par les plus petits. Je crois en </a:t>
            </a:r>
            <a:r>
              <a:rPr lang="fr-FR" sz="2600" b="1" dirty="0">
                <a:latin typeface="Constantia" panose="02030602050306030303" pitchFamily="18" charset="0"/>
              </a:rPr>
              <a:t>lui</a:t>
            </a:r>
            <a:r>
              <a:rPr lang="fr-FR" sz="2600" dirty="0">
                <a:latin typeface="Constantia" panose="02030602050306030303" pitchFamily="18" charset="0"/>
              </a:rPr>
              <a:t> aujourd’hui parce que il est le seul à m’avoir fait comprendre ce que voulait dire « aimer ». Si le plus pauvre est le plus digne à ses yeux. J’ai ma chance. </a:t>
            </a:r>
            <a:r>
              <a:rPr lang="fr-FR" sz="2600" b="1" dirty="0">
                <a:latin typeface="Constantia" panose="02030602050306030303" pitchFamily="18" charset="0"/>
              </a:rPr>
              <a:t>Dieu est amour</a:t>
            </a:r>
            <a:r>
              <a:rPr lang="fr-FR" sz="2600" dirty="0">
                <a:latin typeface="Constantia" panose="02030602050306030303" pitchFamily="18" charset="0"/>
              </a:rPr>
              <a:t>. C’est simple.</a:t>
            </a:r>
          </a:p>
          <a:p>
            <a:endParaRPr lang="fr-FR" dirty="0"/>
          </a:p>
        </p:txBody>
      </p:sp>
      <p:sp>
        <p:nvSpPr>
          <p:cNvPr id="5" name="ZoneTexte 4">
            <a:extLst>
              <a:ext uri="{FF2B5EF4-FFF2-40B4-BE49-F238E27FC236}">
                <a16:creationId xmlns:a16="http://schemas.microsoft.com/office/drawing/2014/main" id="{5D978219-1DA1-4378-ACE9-90F6DB21A145}"/>
              </a:ext>
            </a:extLst>
          </p:cNvPr>
          <p:cNvSpPr txBox="1"/>
          <p:nvPr/>
        </p:nvSpPr>
        <p:spPr>
          <a:xfrm>
            <a:off x="3456122" y="2224007"/>
            <a:ext cx="4669548" cy="523220"/>
          </a:xfrm>
          <a:prstGeom prst="rect">
            <a:avLst/>
          </a:prstGeom>
          <a:noFill/>
        </p:spPr>
        <p:txBody>
          <a:bodyPr wrap="none" rtlCol="0">
            <a:spAutoFit/>
          </a:bodyPr>
          <a:lstStyle/>
          <a:p>
            <a:r>
              <a:rPr lang="fr-FR" sz="2800" b="1" dirty="0">
                <a:solidFill>
                  <a:srgbClr val="0070C0"/>
                </a:solidFill>
              </a:rPr>
              <a:t>Le témoignage concerne Jésus</a:t>
            </a:r>
            <a:endParaRPr lang="fr-FR" sz="2800" dirty="0">
              <a:solidFill>
                <a:srgbClr val="0070C0"/>
              </a:solidFill>
            </a:endParaRPr>
          </a:p>
        </p:txBody>
      </p:sp>
    </p:spTree>
    <p:extLst>
      <p:ext uri="{BB962C8B-B14F-4D97-AF65-F5344CB8AC3E}">
        <p14:creationId xmlns:p14="http://schemas.microsoft.com/office/powerpoint/2010/main" val="82056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3B6EB8-0157-49BE-816D-F4ADAD21331C}"/>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CF09695B-CD05-4A52-97BF-53802F3164AD}"/>
              </a:ext>
            </a:extLst>
          </p:cNvPr>
          <p:cNvSpPr>
            <a:spLocks noGrp="1"/>
          </p:cNvSpPr>
          <p:nvPr>
            <p:ph idx="1"/>
          </p:nvPr>
        </p:nvSpPr>
        <p:spPr>
          <a:xfrm>
            <a:off x="838200" y="2952427"/>
            <a:ext cx="10515600" cy="3224535"/>
          </a:xfrm>
        </p:spPr>
        <p:txBody>
          <a:bodyPr>
            <a:normAutofit/>
          </a:bodyPr>
          <a:lstStyle/>
          <a:p>
            <a:pPr marL="0" indent="0">
              <a:buNone/>
            </a:pPr>
            <a:endParaRPr lang="fr-FR" sz="2000" dirty="0"/>
          </a:p>
          <a:p>
            <a:r>
              <a:rPr lang="fr-FR" sz="2000" dirty="0">
                <a:latin typeface="Constantia" panose="02030602050306030303" pitchFamily="18" charset="0"/>
              </a:rPr>
              <a:t>Jésus n’a pas touché Pierre, Jean, Zachée … de la même manière. Pourquoi ? Parce qu’à travers chacun, il voulait manifester un chemin particulier.</a:t>
            </a:r>
          </a:p>
          <a:p>
            <a:r>
              <a:rPr lang="fr-FR" sz="2000" dirty="0">
                <a:latin typeface="Constantia" panose="02030602050306030303" pitchFamily="18" charset="0"/>
              </a:rPr>
              <a:t>Si j’ai été converti dans une adoration … c’est que l’adoration sera toujours fondamentale dans mon parcours spirituel.</a:t>
            </a:r>
          </a:p>
          <a:p>
            <a:r>
              <a:rPr lang="fr-FR" sz="2000" dirty="0">
                <a:latin typeface="Constantia" panose="02030602050306030303" pitchFamily="18" charset="0"/>
              </a:rPr>
              <a:t>Si j’ai été converti dans une eucharistie … idem.</a:t>
            </a:r>
          </a:p>
          <a:p>
            <a:pPr>
              <a:buNone/>
            </a:pPr>
            <a:r>
              <a:rPr lang="fr-FR" sz="2000" dirty="0">
                <a:latin typeface="Constantia" panose="02030602050306030303" pitchFamily="18" charset="0"/>
              </a:rPr>
              <a:t>=&gt; </a:t>
            </a:r>
            <a:r>
              <a:rPr lang="fr-FR" sz="2000" b="1" dirty="0">
                <a:latin typeface="Constantia" panose="02030602050306030303" pitchFamily="18" charset="0"/>
              </a:rPr>
              <a:t>cela n’est pas un hasard. Et Dieu veut me dire quelque chose dans la manière avec laquelle il a agi pour moi…</a:t>
            </a:r>
          </a:p>
          <a:p>
            <a:endParaRPr lang="fr-FR" dirty="0"/>
          </a:p>
        </p:txBody>
      </p:sp>
      <p:sp>
        <p:nvSpPr>
          <p:cNvPr id="5" name="ZoneTexte 4">
            <a:extLst>
              <a:ext uri="{FF2B5EF4-FFF2-40B4-BE49-F238E27FC236}">
                <a16:creationId xmlns:a16="http://schemas.microsoft.com/office/drawing/2014/main" id="{7BD00DE3-E658-47A7-AEA4-096AB099A051}"/>
              </a:ext>
            </a:extLst>
          </p:cNvPr>
          <p:cNvSpPr txBox="1"/>
          <p:nvPr/>
        </p:nvSpPr>
        <p:spPr>
          <a:xfrm>
            <a:off x="838201" y="2115519"/>
            <a:ext cx="10444566" cy="954107"/>
          </a:xfrm>
          <a:prstGeom prst="rect">
            <a:avLst/>
          </a:prstGeom>
          <a:noFill/>
        </p:spPr>
        <p:txBody>
          <a:bodyPr wrap="square" rtlCol="0">
            <a:spAutoFit/>
          </a:bodyPr>
          <a:lstStyle/>
          <a:p>
            <a:r>
              <a:rPr lang="fr-FR" sz="2800" b="1" dirty="0">
                <a:solidFill>
                  <a:srgbClr val="0070C0"/>
                </a:solidFill>
              </a:rPr>
              <a:t>Pourquoi m’a-t-il converti ainsi ?</a:t>
            </a:r>
            <a:br>
              <a:rPr lang="fr-FR" sz="2800" b="1" dirty="0">
                <a:solidFill>
                  <a:srgbClr val="0070C0"/>
                </a:solidFill>
              </a:rPr>
            </a:br>
            <a:r>
              <a:rPr lang="fr-FR" sz="2800" b="1" dirty="0">
                <a:solidFill>
                  <a:srgbClr val="0070C0"/>
                </a:solidFill>
              </a:rPr>
              <a:t>Pour faire une relecture théologique</a:t>
            </a:r>
          </a:p>
        </p:txBody>
      </p:sp>
      <p:pic>
        <p:nvPicPr>
          <p:cNvPr id="6" name="Espace réservé du contenu 4">
            <a:extLst>
              <a:ext uri="{FF2B5EF4-FFF2-40B4-BE49-F238E27FC236}">
                <a16:creationId xmlns:a16="http://schemas.microsoft.com/office/drawing/2014/main" id="{C2BBCB32-915A-4B24-AF5C-14D88F7340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216602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0B961D-5449-4F83-B664-310026F91B59}"/>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F11A2D90-2986-4F52-B37D-28A3A28AFF5D}"/>
              </a:ext>
            </a:extLst>
          </p:cNvPr>
          <p:cNvSpPr>
            <a:spLocks noGrp="1"/>
          </p:cNvSpPr>
          <p:nvPr>
            <p:ph idx="1"/>
          </p:nvPr>
        </p:nvSpPr>
        <p:spPr>
          <a:xfrm>
            <a:off x="838200" y="2626963"/>
            <a:ext cx="10515600" cy="3550000"/>
          </a:xfrm>
        </p:spPr>
        <p:txBody>
          <a:bodyPr>
            <a:normAutofit lnSpcReduction="10000"/>
          </a:bodyPr>
          <a:lstStyle/>
          <a:p>
            <a:pPr algn="just"/>
            <a:r>
              <a:rPr lang="fr-FR" sz="2200" dirty="0">
                <a:latin typeface="Constantia" panose="02030602050306030303" pitchFamily="18" charset="0"/>
              </a:rPr>
              <a:t>1. Il y a un fil conducteur – un enchaînement logique et si possible chronologique. </a:t>
            </a:r>
          </a:p>
          <a:p>
            <a:pPr algn="just"/>
            <a:r>
              <a:rPr lang="fr-FR" sz="2200" dirty="0">
                <a:latin typeface="Constantia" panose="02030602050306030303" pitchFamily="18" charset="0"/>
              </a:rPr>
              <a:t>Le témoignage sera : </a:t>
            </a:r>
            <a:r>
              <a:rPr lang="fr-FR" sz="2200" b="1" u="sng" dirty="0">
                <a:latin typeface="Constantia" panose="02030602050306030303" pitchFamily="18" charset="0"/>
              </a:rPr>
              <a:t>A</a:t>
            </a:r>
            <a:r>
              <a:rPr lang="fr-FR" sz="1800" dirty="0">
                <a:latin typeface="Constantia" panose="02030602050306030303" pitchFamily="18" charset="0"/>
              </a:rPr>
              <a:t>uthentique</a:t>
            </a:r>
            <a:r>
              <a:rPr lang="fr-FR" sz="2200" dirty="0">
                <a:latin typeface="Constantia" panose="02030602050306030303" pitchFamily="18" charset="0"/>
              </a:rPr>
              <a:t> –</a:t>
            </a:r>
            <a:r>
              <a:rPr lang="fr-FR" sz="2200" b="1" u="sng" dirty="0">
                <a:latin typeface="Constantia" panose="02030602050306030303" pitchFamily="18" charset="0"/>
              </a:rPr>
              <a:t>B</a:t>
            </a:r>
            <a:r>
              <a:rPr lang="fr-FR" sz="1800" dirty="0">
                <a:latin typeface="Constantia" panose="02030602050306030303" pitchFamily="18" charset="0"/>
              </a:rPr>
              <a:t>ref</a:t>
            </a:r>
            <a:r>
              <a:rPr lang="fr-FR" sz="2200" dirty="0">
                <a:latin typeface="Constantia" panose="02030602050306030303" pitchFamily="18" charset="0"/>
              </a:rPr>
              <a:t>– </a:t>
            </a:r>
            <a:r>
              <a:rPr lang="fr-FR" sz="1800" b="1" u="sng" dirty="0">
                <a:latin typeface="Constantia" panose="02030602050306030303" pitchFamily="18" charset="0"/>
              </a:rPr>
              <a:t>C</a:t>
            </a:r>
            <a:r>
              <a:rPr lang="fr-FR" sz="1800" dirty="0">
                <a:latin typeface="Constantia" panose="02030602050306030303" pitchFamily="18" charset="0"/>
              </a:rPr>
              <a:t>entré sur le Christ</a:t>
            </a:r>
          </a:p>
          <a:p>
            <a:pPr algn="just"/>
            <a:r>
              <a:rPr lang="fr-FR" sz="2200" dirty="0">
                <a:latin typeface="Constantia" panose="02030602050306030303" pitchFamily="18" charset="0"/>
              </a:rPr>
              <a:t>2. Ne jamais faire de retour en arrière en plein milieu</a:t>
            </a:r>
          </a:p>
          <a:p>
            <a:pPr algn="just"/>
            <a:r>
              <a:rPr lang="fr-FR" sz="2200" dirty="0">
                <a:latin typeface="Constantia" panose="02030602050306030303" pitchFamily="18" charset="0"/>
              </a:rPr>
              <a:t>3. Il y a un centre à notre témoignage : </a:t>
            </a:r>
            <a:r>
              <a:rPr lang="fr-FR" sz="2200" b="1" dirty="0">
                <a:effectLst>
                  <a:outerShdw blurRad="38100" dist="38100" dir="2700000" algn="tl">
                    <a:srgbClr val="000000">
                      <a:alpha val="43137"/>
                    </a:srgbClr>
                  </a:outerShdw>
                </a:effectLst>
                <a:latin typeface="Constantia" panose="02030602050306030303" pitchFamily="18" charset="0"/>
              </a:rPr>
              <a:t>Jésus</a:t>
            </a:r>
          </a:p>
          <a:p>
            <a:pPr algn="just"/>
            <a:r>
              <a:rPr lang="fr-FR" sz="2200" dirty="0">
                <a:latin typeface="Constantia" panose="02030602050306030303" pitchFamily="18" charset="0"/>
              </a:rPr>
              <a:t>4. Ne pas interpréter moralement sa vie passée, ni sa vie actuelle. Ex : je me droguais, c’était mal ! On juge immédiatement le drogué qui est susceptible d’être là et d’écouter</a:t>
            </a:r>
          </a:p>
          <a:p>
            <a:pPr algn="just"/>
            <a:r>
              <a:rPr lang="fr-FR" sz="2200" dirty="0">
                <a:latin typeface="Constantia" panose="02030602050306030303" pitchFamily="18" charset="0"/>
              </a:rPr>
              <a:t>5. Eviter les descriptions subjectives qu’on ne peut pas vérifier</a:t>
            </a:r>
          </a:p>
          <a:p>
            <a:pPr algn="just"/>
            <a:r>
              <a:rPr lang="fr-FR" sz="2200">
                <a:latin typeface="Constantia" panose="02030602050306030303" pitchFamily="18" charset="0"/>
              </a:rPr>
              <a:t>6. </a:t>
            </a:r>
            <a:r>
              <a:rPr lang="fr-FR" sz="2200" dirty="0">
                <a:latin typeface="Constantia" panose="02030602050306030303" pitchFamily="18" charset="0"/>
              </a:rPr>
              <a:t>Se diriger surement vers la fin de notre témoignage le plus vite possible (pas de descriptions inutiles)</a:t>
            </a:r>
          </a:p>
          <a:p>
            <a:endParaRPr lang="fr-FR" dirty="0"/>
          </a:p>
        </p:txBody>
      </p:sp>
      <p:sp>
        <p:nvSpPr>
          <p:cNvPr id="4" name="ZoneTexte 3">
            <a:extLst>
              <a:ext uri="{FF2B5EF4-FFF2-40B4-BE49-F238E27FC236}">
                <a16:creationId xmlns:a16="http://schemas.microsoft.com/office/drawing/2014/main" id="{3A102961-6572-4341-905B-B623688F483F}"/>
              </a:ext>
            </a:extLst>
          </p:cNvPr>
          <p:cNvSpPr txBox="1"/>
          <p:nvPr/>
        </p:nvSpPr>
        <p:spPr>
          <a:xfrm>
            <a:off x="4409267" y="1957882"/>
            <a:ext cx="2570704" cy="523220"/>
          </a:xfrm>
          <a:prstGeom prst="rect">
            <a:avLst/>
          </a:prstGeom>
          <a:noFill/>
        </p:spPr>
        <p:txBody>
          <a:bodyPr wrap="none" rtlCol="0">
            <a:spAutoFit/>
          </a:bodyPr>
          <a:lstStyle/>
          <a:p>
            <a:r>
              <a:rPr lang="fr-FR" sz="2800" b="1" dirty="0">
                <a:solidFill>
                  <a:srgbClr val="0070C0"/>
                </a:solidFill>
              </a:rPr>
              <a:t>Quelques règles</a:t>
            </a:r>
          </a:p>
        </p:txBody>
      </p:sp>
      <p:pic>
        <p:nvPicPr>
          <p:cNvPr id="5" name="Espace réservé du contenu 4">
            <a:extLst>
              <a:ext uri="{FF2B5EF4-FFF2-40B4-BE49-F238E27FC236}">
                <a16:creationId xmlns:a16="http://schemas.microsoft.com/office/drawing/2014/main" id="{1C0E5ADE-89A4-4E6E-B762-529D68E1559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471424"/>
          </a:xfrm>
        </p:spPr>
      </p:pic>
    </p:spTree>
    <p:extLst>
      <p:ext uri="{BB962C8B-B14F-4D97-AF65-F5344CB8AC3E}">
        <p14:creationId xmlns:p14="http://schemas.microsoft.com/office/powerpoint/2010/main" val="5576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2D9B2-E3FD-4C06-B42D-A62F06BB4ECE}"/>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95B68EF4-BC2D-496F-8F52-63D2CA53D5B8}"/>
              </a:ext>
            </a:extLst>
          </p:cNvPr>
          <p:cNvSpPr>
            <a:spLocks noGrp="1"/>
          </p:cNvSpPr>
          <p:nvPr>
            <p:ph idx="1"/>
          </p:nvPr>
        </p:nvSpPr>
        <p:spPr>
          <a:xfrm>
            <a:off x="838200" y="3223647"/>
            <a:ext cx="10515600" cy="2953315"/>
          </a:xfrm>
        </p:spPr>
        <p:txBody>
          <a:bodyPr>
            <a:normAutofit/>
          </a:bodyPr>
          <a:lstStyle/>
          <a:p>
            <a:pPr algn="just"/>
            <a:r>
              <a:rPr lang="fr-FR" sz="2000" u="sng" dirty="0">
                <a:effectLst>
                  <a:outerShdw blurRad="38100" dist="38100" dir="2700000" algn="tl">
                    <a:srgbClr val="000000">
                      <a:alpha val="43137"/>
                    </a:srgbClr>
                  </a:outerShdw>
                </a:effectLst>
                <a:latin typeface="Constantia" panose="02030602050306030303" pitchFamily="18" charset="0"/>
              </a:rPr>
              <a:t>Un mot d’accroche </a:t>
            </a:r>
            <a:r>
              <a:rPr lang="fr-FR" sz="2000" dirty="0">
                <a:latin typeface="Constantia" panose="02030602050306030303" pitchFamily="18" charset="0"/>
              </a:rPr>
              <a:t>: Ex : Il y a 3 ans, je ne connaissais pas le Christ et je n’étais pas baptisé … (on attend donc quelque chose d’intéressant).</a:t>
            </a:r>
          </a:p>
          <a:p>
            <a:pPr algn="just"/>
            <a:r>
              <a:rPr lang="fr-FR" sz="2000" u="sng" dirty="0">
                <a:effectLst>
                  <a:outerShdw blurRad="38100" dist="38100" dir="2700000" algn="tl">
                    <a:srgbClr val="000000">
                      <a:alpha val="43137"/>
                    </a:srgbClr>
                  </a:outerShdw>
                </a:effectLst>
                <a:latin typeface="Constantia" panose="02030602050306030303" pitchFamily="18" charset="0"/>
              </a:rPr>
              <a:t>Une présentation succincte </a:t>
            </a:r>
            <a:r>
              <a:rPr lang="fr-FR" sz="2000" dirty="0">
                <a:latin typeface="Constantia" panose="02030602050306030303" pitchFamily="18" charset="0"/>
              </a:rPr>
              <a:t>: Je m’appelle Véronique, j’ai 35 ans, je suis mariée et j’ai 2 enfants ; je suis infirmière.</a:t>
            </a:r>
          </a:p>
          <a:p>
            <a:pPr algn="just">
              <a:buFont typeface="Symbol"/>
              <a:buChar char="Þ"/>
            </a:pPr>
            <a:r>
              <a:rPr lang="fr-FR" sz="2000" dirty="0">
                <a:latin typeface="Constantia" panose="02030602050306030303" pitchFamily="18" charset="0"/>
              </a:rPr>
              <a:t>Toutes les personnes qui s’appellent Véronique, ou qui ont 35 ans, ou qui sont mariées, ou qui ont 2 enfants, ou qui sont infirmières sont susceptibles de tendre l’oreille avec 2 fois plus d’attention.</a:t>
            </a:r>
          </a:p>
          <a:p>
            <a:pPr>
              <a:buFont typeface="Symbol"/>
              <a:buChar char="Þ"/>
            </a:pPr>
            <a:r>
              <a:rPr lang="fr-FR" sz="2000" dirty="0">
                <a:latin typeface="Constantia" panose="02030602050306030303" pitchFamily="18" charset="0"/>
              </a:rPr>
              <a:t>Nous sommes dans le monde – nous ne venons pas de la planète mars.</a:t>
            </a:r>
          </a:p>
          <a:p>
            <a:endParaRPr lang="fr-FR" dirty="0"/>
          </a:p>
        </p:txBody>
      </p:sp>
      <p:sp>
        <p:nvSpPr>
          <p:cNvPr id="4" name="ZoneTexte 3">
            <a:extLst>
              <a:ext uri="{FF2B5EF4-FFF2-40B4-BE49-F238E27FC236}">
                <a16:creationId xmlns:a16="http://schemas.microsoft.com/office/drawing/2014/main" id="{7D66738E-2B3C-427D-B13B-11B3F6ABE112}"/>
              </a:ext>
            </a:extLst>
          </p:cNvPr>
          <p:cNvSpPr txBox="1"/>
          <p:nvPr/>
        </p:nvSpPr>
        <p:spPr>
          <a:xfrm>
            <a:off x="4843221" y="2247101"/>
            <a:ext cx="2342308" cy="523220"/>
          </a:xfrm>
          <a:prstGeom prst="rect">
            <a:avLst/>
          </a:prstGeom>
          <a:noFill/>
        </p:spPr>
        <p:txBody>
          <a:bodyPr wrap="none" rtlCol="0">
            <a:spAutoFit/>
          </a:bodyPr>
          <a:lstStyle/>
          <a:p>
            <a:r>
              <a:rPr lang="fr-FR" sz="2800" b="1" dirty="0">
                <a:solidFill>
                  <a:srgbClr val="0070C0"/>
                </a:solidFill>
              </a:rPr>
              <a:t>Ne pas oublier</a:t>
            </a:r>
          </a:p>
        </p:txBody>
      </p:sp>
      <p:pic>
        <p:nvPicPr>
          <p:cNvPr id="5" name="Espace réservé du contenu 4">
            <a:extLst>
              <a:ext uri="{FF2B5EF4-FFF2-40B4-BE49-F238E27FC236}">
                <a16:creationId xmlns:a16="http://schemas.microsoft.com/office/drawing/2014/main" id="{95CD5951-5BAA-45F1-8332-8F29B0E0E58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255782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2D4AF7-06C5-45A4-913F-9483206D472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F014DEF4-F7F8-49B8-B1A1-123E57410FB0}"/>
              </a:ext>
            </a:extLst>
          </p:cNvPr>
          <p:cNvSpPr>
            <a:spLocks noGrp="1"/>
          </p:cNvSpPr>
          <p:nvPr>
            <p:ph idx="1"/>
          </p:nvPr>
        </p:nvSpPr>
        <p:spPr>
          <a:xfrm>
            <a:off x="838200" y="3223204"/>
            <a:ext cx="10515600" cy="3286529"/>
          </a:xfrm>
        </p:spPr>
        <p:txBody>
          <a:bodyPr/>
          <a:lstStyle/>
          <a:p>
            <a:r>
              <a:rPr lang="fr-FR" sz="2000" dirty="0">
                <a:latin typeface="Constantia" panose="02030602050306030303" pitchFamily="18" charset="0"/>
              </a:rPr>
              <a:t>Nous allons répartir notre discours sur 3 colonnes à chaque « pas » ou « étape » en relatant les faits :</a:t>
            </a:r>
          </a:p>
          <a:p>
            <a:r>
              <a:rPr lang="fr-FR" sz="2000" dirty="0">
                <a:latin typeface="Constantia" panose="02030602050306030303" pitchFamily="18" charset="0"/>
              </a:rPr>
              <a:t>1. Objectifs …puis 2. Subjectifs</a:t>
            </a:r>
          </a:p>
          <a:p>
            <a:r>
              <a:rPr lang="fr-FR" sz="2000" dirty="0">
                <a:latin typeface="Constantia" panose="02030602050306030303" pitchFamily="18" charset="0"/>
              </a:rPr>
              <a:t>Et à ce stade on se dira – où est ce que j’en étais ? Quelle question je me posais ? = 3</a:t>
            </a:r>
            <a:r>
              <a:rPr lang="fr-FR" sz="2000" baseline="30000" dirty="0">
                <a:latin typeface="Constantia" panose="02030602050306030303" pitchFamily="18" charset="0"/>
              </a:rPr>
              <a:t>ème</a:t>
            </a:r>
            <a:r>
              <a:rPr lang="fr-FR" sz="2000" dirty="0">
                <a:latin typeface="Constantia" panose="02030602050306030303" pitchFamily="18" charset="0"/>
              </a:rPr>
              <a:t> colonne</a:t>
            </a:r>
          </a:p>
          <a:p>
            <a:endParaRPr lang="fr-FR" dirty="0"/>
          </a:p>
        </p:txBody>
      </p:sp>
      <p:pic>
        <p:nvPicPr>
          <p:cNvPr id="4" name="Image 3">
            <a:extLst>
              <a:ext uri="{FF2B5EF4-FFF2-40B4-BE49-F238E27FC236}">
                <a16:creationId xmlns:a16="http://schemas.microsoft.com/office/drawing/2014/main" id="{5CE9B339-E996-483A-AFAA-52A91239AF6A}"/>
              </a:ext>
            </a:extLst>
          </p:cNvPr>
          <p:cNvPicPr>
            <a:picLocks noChangeAspect="1"/>
          </p:cNvPicPr>
          <p:nvPr/>
        </p:nvPicPr>
        <p:blipFill>
          <a:blip r:embed="rId2"/>
          <a:stretch>
            <a:fillRect/>
          </a:stretch>
        </p:blipFill>
        <p:spPr>
          <a:xfrm>
            <a:off x="3452812" y="5089982"/>
            <a:ext cx="5286375" cy="1343025"/>
          </a:xfrm>
          <a:prstGeom prst="rect">
            <a:avLst/>
          </a:prstGeom>
        </p:spPr>
      </p:pic>
      <p:sp>
        <p:nvSpPr>
          <p:cNvPr id="5" name="ZoneTexte 4">
            <a:extLst>
              <a:ext uri="{FF2B5EF4-FFF2-40B4-BE49-F238E27FC236}">
                <a16:creationId xmlns:a16="http://schemas.microsoft.com/office/drawing/2014/main" id="{769226FF-3BCF-4B35-A5AC-BF655F84F038}"/>
              </a:ext>
            </a:extLst>
          </p:cNvPr>
          <p:cNvSpPr txBox="1"/>
          <p:nvPr/>
        </p:nvSpPr>
        <p:spPr>
          <a:xfrm>
            <a:off x="3347634" y="1991532"/>
            <a:ext cx="5246501" cy="954107"/>
          </a:xfrm>
          <a:prstGeom prst="rect">
            <a:avLst/>
          </a:prstGeom>
          <a:noFill/>
        </p:spPr>
        <p:txBody>
          <a:bodyPr wrap="none" rtlCol="0">
            <a:spAutoFit/>
          </a:bodyPr>
          <a:lstStyle/>
          <a:p>
            <a:r>
              <a:rPr lang="fr-FR" sz="2800" b="1" dirty="0">
                <a:solidFill>
                  <a:srgbClr val="0070C0"/>
                </a:solidFill>
              </a:rPr>
              <a:t>Une méthode efficace</a:t>
            </a:r>
            <a:br>
              <a:rPr lang="fr-FR" sz="2800" b="1" dirty="0">
                <a:solidFill>
                  <a:srgbClr val="0070C0"/>
                </a:solidFill>
              </a:rPr>
            </a:br>
            <a:r>
              <a:rPr lang="fr-FR" sz="2800" b="1" dirty="0">
                <a:solidFill>
                  <a:srgbClr val="0070C0"/>
                </a:solidFill>
              </a:rPr>
              <a:t>Pour ne pas dire n’importe quoi …</a:t>
            </a:r>
          </a:p>
        </p:txBody>
      </p:sp>
      <p:pic>
        <p:nvPicPr>
          <p:cNvPr id="6" name="Espace réservé du contenu 4">
            <a:extLst>
              <a:ext uri="{FF2B5EF4-FFF2-40B4-BE49-F238E27FC236}">
                <a16:creationId xmlns:a16="http://schemas.microsoft.com/office/drawing/2014/main" id="{8DE38D65-1553-4D80-A48E-F7CC398CC05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1480980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0DBBE4-3E2D-4E06-9528-29893740E30D}"/>
              </a:ext>
            </a:extLst>
          </p:cNvPr>
          <p:cNvSpPr>
            <a:spLocks noGrp="1"/>
          </p:cNvSpPr>
          <p:nvPr>
            <p:ph type="title"/>
          </p:nvPr>
        </p:nvSpPr>
        <p:spPr/>
        <p:txBody>
          <a:bodyPr/>
          <a:lstStyle/>
          <a:p>
            <a:endParaRPr lang="fr-FR" dirty="0"/>
          </a:p>
        </p:txBody>
      </p:sp>
      <p:sp>
        <p:nvSpPr>
          <p:cNvPr id="3" name="ZoneTexte 2">
            <a:extLst>
              <a:ext uri="{FF2B5EF4-FFF2-40B4-BE49-F238E27FC236}">
                <a16:creationId xmlns:a16="http://schemas.microsoft.com/office/drawing/2014/main" id="{DDB16F4F-2DA8-409B-8C62-8773B8A00254}"/>
              </a:ext>
            </a:extLst>
          </p:cNvPr>
          <p:cNvSpPr txBox="1"/>
          <p:nvPr/>
        </p:nvSpPr>
        <p:spPr>
          <a:xfrm>
            <a:off x="2921432" y="1821052"/>
            <a:ext cx="7927382" cy="954107"/>
          </a:xfrm>
          <a:prstGeom prst="rect">
            <a:avLst/>
          </a:prstGeom>
          <a:noFill/>
        </p:spPr>
        <p:txBody>
          <a:bodyPr wrap="square" rtlCol="0">
            <a:spAutoFit/>
          </a:bodyPr>
          <a:lstStyle/>
          <a:p>
            <a:r>
              <a:rPr lang="fr-FR" sz="2800" b="1" dirty="0">
                <a:solidFill>
                  <a:srgbClr val="0070C0"/>
                </a:solidFill>
              </a:rPr>
              <a:t>Exemple caricatural de conversion</a:t>
            </a:r>
            <a:br>
              <a:rPr lang="fr-FR" sz="2800" b="1" dirty="0">
                <a:solidFill>
                  <a:srgbClr val="0070C0"/>
                </a:solidFill>
              </a:rPr>
            </a:br>
            <a:r>
              <a:rPr lang="fr-FR" sz="2800" b="1" dirty="0">
                <a:solidFill>
                  <a:srgbClr val="0070C0"/>
                </a:solidFill>
              </a:rPr>
              <a:t>1</a:t>
            </a:r>
            <a:r>
              <a:rPr lang="fr-FR" sz="2800" b="1" baseline="30000" dirty="0">
                <a:solidFill>
                  <a:srgbClr val="0070C0"/>
                </a:solidFill>
              </a:rPr>
              <a:t>ère</a:t>
            </a:r>
            <a:r>
              <a:rPr lang="fr-FR" sz="2800" b="1" dirty="0">
                <a:solidFill>
                  <a:srgbClr val="0070C0"/>
                </a:solidFill>
              </a:rPr>
              <a:t> partie</a:t>
            </a:r>
          </a:p>
        </p:txBody>
      </p:sp>
      <p:pic>
        <p:nvPicPr>
          <p:cNvPr id="5" name="Espace réservé du contenu 4">
            <a:extLst>
              <a:ext uri="{FF2B5EF4-FFF2-40B4-BE49-F238E27FC236}">
                <a16:creationId xmlns:a16="http://schemas.microsoft.com/office/drawing/2014/main" id="{DEE856E7-2135-4669-8734-31977996C5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6"/>
            <a:ext cx="10515600" cy="1455926"/>
          </a:xfrm>
        </p:spPr>
      </p:pic>
      <p:pic>
        <p:nvPicPr>
          <p:cNvPr id="8" name="Image 7">
            <a:extLst>
              <a:ext uri="{FF2B5EF4-FFF2-40B4-BE49-F238E27FC236}">
                <a16:creationId xmlns:a16="http://schemas.microsoft.com/office/drawing/2014/main" id="{0AB6F7FF-0ED6-4B49-BABE-615FF15EB241}"/>
              </a:ext>
            </a:extLst>
          </p:cNvPr>
          <p:cNvPicPr>
            <a:picLocks noChangeAspect="1"/>
          </p:cNvPicPr>
          <p:nvPr/>
        </p:nvPicPr>
        <p:blipFill>
          <a:blip r:embed="rId3"/>
          <a:stretch>
            <a:fillRect/>
          </a:stretch>
        </p:blipFill>
        <p:spPr>
          <a:xfrm>
            <a:off x="2660542" y="3006262"/>
            <a:ext cx="6097528" cy="3420000"/>
          </a:xfrm>
          <a:prstGeom prst="rect">
            <a:avLst/>
          </a:prstGeom>
        </p:spPr>
      </p:pic>
    </p:spTree>
    <p:extLst>
      <p:ext uri="{BB962C8B-B14F-4D97-AF65-F5344CB8AC3E}">
        <p14:creationId xmlns:p14="http://schemas.microsoft.com/office/powerpoint/2010/main" val="751284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518921-08C1-4035-8336-C5DB76DB67E7}"/>
              </a:ext>
            </a:extLst>
          </p:cNvPr>
          <p:cNvSpPr>
            <a:spLocks noGrp="1"/>
          </p:cNvSpPr>
          <p:nvPr>
            <p:ph type="title"/>
          </p:nvPr>
        </p:nvSpPr>
        <p:spPr/>
        <p:txBody>
          <a:bodyPr/>
          <a:lstStyle/>
          <a:p>
            <a:endParaRPr lang="fr-FR" dirty="0"/>
          </a:p>
        </p:txBody>
      </p:sp>
      <p:sp>
        <p:nvSpPr>
          <p:cNvPr id="3" name="ZoneTexte 2">
            <a:extLst>
              <a:ext uri="{FF2B5EF4-FFF2-40B4-BE49-F238E27FC236}">
                <a16:creationId xmlns:a16="http://schemas.microsoft.com/office/drawing/2014/main" id="{633B458A-9465-4FB3-9404-4DE5CB17AF65}"/>
              </a:ext>
            </a:extLst>
          </p:cNvPr>
          <p:cNvSpPr txBox="1"/>
          <p:nvPr/>
        </p:nvSpPr>
        <p:spPr>
          <a:xfrm>
            <a:off x="3301139" y="1690687"/>
            <a:ext cx="6572256" cy="954107"/>
          </a:xfrm>
          <a:prstGeom prst="rect">
            <a:avLst/>
          </a:prstGeom>
          <a:noFill/>
        </p:spPr>
        <p:txBody>
          <a:bodyPr wrap="square" rtlCol="0">
            <a:spAutoFit/>
          </a:bodyPr>
          <a:lstStyle/>
          <a:p>
            <a:r>
              <a:rPr lang="fr-FR" sz="2800" b="1" dirty="0">
                <a:solidFill>
                  <a:srgbClr val="0070C0"/>
                </a:solidFill>
              </a:rPr>
              <a:t>Exemple caricatural de conversion</a:t>
            </a:r>
            <a:br>
              <a:rPr lang="fr-FR" sz="2800" b="1" dirty="0">
                <a:solidFill>
                  <a:srgbClr val="0070C0"/>
                </a:solidFill>
              </a:rPr>
            </a:br>
            <a:r>
              <a:rPr lang="fr-FR" sz="2800" b="1" dirty="0">
                <a:solidFill>
                  <a:srgbClr val="0070C0"/>
                </a:solidFill>
              </a:rPr>
              <a:t>2</a:t>
            </a:r>
            <a:r>
              <a:rPr lang="fr-FR" sz="2800" b="1" baseline="30000" dirty="0">
                <a:solidFill>
                  <a:srgbClr val="0070C0"/>
                </a:solidFill>
              </a:rPr>
              <a:t>ème</a:t>
            </a:r>
            <a:r>
              <a:rPr lang="fr-FR" sz="2800" b="1" dirty="0">
                <a:solidFill>
                  <a:srgbClr val="0070C0"/>
                </a:solidFill>
              </a:rPr>
              <a:t> partie</a:t>
            </a:r>
          </a:p>
        </p:txBody>
      </p:sp>
      <p:pic>
        <p:nvPicPr>
          <p:cNvPr id="5" name="Espace réservé du contenu 4">
            <a:extLst>
              <a:ext uri="{FF2B5EF4-FFF2-40B4-BE49-F238E27FC236}">
                <a16:creationId xmlns:a16="http://schemas.microsoft.com/office/drawing/2014/main" id="{F920D81B-D1C7-430D-BEBE-3937C16D918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6"/>
            <a:ext cx="10515600" cy="1440428"/>
          </a:xfrm>
        </p:spPr>
      </p:pic>
      <p:pic>
        <p:nvPicPr>
          <p:cNvPr id="8" name="Image 7">
            <a:extLst>
              <a:ext uri="{FF2B5EF4-FFF2-40B4-BE49-F238E27FC236}">
                <a16:creationId xmlns:a16="http://schemas.microsoft.com/office/drawing/2014/main" id="{60BFADB8-4B1A-4D03-9DE2-1E1043B267D8}"/>
              </a:ext>
            </a:extLst>
          </p:cNvPr>
          <p:cNvPicPr>
            <a:picLocks noChangeAspect="1"/>
          </p:cNvPicPr>
          <p:nvPr/>
        </p:nvPicPr>
        <p:blipFill>
          <a:blip r:embed="rId3"/>
          <a:stretch>
            <a:fillRect/>
          </a:stretch>
        </p:blipFill>
        <p:spPr>
          <a:xfrm>
            <a:off x="3177945" y="2862887"/>
            <a:ext cx="5836109" cy="3420000"/>
          </a:xfrm>
          <a:prstGeom prst="rect">
            <a:avLst/>
          </a:prstGeom>
        </p:spPr>
      </p:pic>
    </p:spTree>
    <p:extLst>
      <p:ext uri="{BB962C8B-B14F-4D97-AF65-F5344CB8AC3E}">
        <p14:creationId xmlns:p14="http://schemas.microsoft.com/office/powerpoint/2010/main" val="1557327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51C3F6-EB20-4D9B-BEB6-0E6CCFA121F0}"/>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79E7BC3F-ED34-448B-80A0-5DC246531B1B}"/>
              </a:ext>
            </a:extLst>
          </p:cNvPr>
          <p:cNvSpPr>
            <a:spLocks noGrp="1"/>
          </p:cNvSpPr>
          <p:nvPr>
            <p:ph idx="1"/>
          </p:nvPr>
        </p:nvSpPr>
        <p:spPr>
          <a:xfrm>
            <a:off x="838200" y="3572359"/>
            <a:ext cx="10515600" cy="2604604"/>
          </a:xfrm>
        </p:spPr>
        <p:txBody>
          <a:bodyPr/>
          <a:lstStyle/>
          <a:p>
            <a:pPr algn="just"/>
            <a:r>
              <a:rPr lang="fr-FR" sz="2000" dirty="0">
                <a:effectLst>
                  <a:outerShdw blurRad="38100" dist="38100" dir="2700000" algn="tl">
                    <a:srgbClr val="000000">
                      <a:alpha val="43137"/>
                    </a:srgbClr>
                  </a:outerShdw>
                </a:effectLst>
                <a:latin typeface="Constantia" panose="02030602050306030303" pitchFamily="18" charset="0"/>
              </a:rPr>
              <a:t>La </a:t>
            </a:r>
            <a:r>
              <a:rPr lang="fr-FR" sz="2000" u="sng" dirty="0">
                <a:effectLst>
                  <a:outerShdw blurRad="38100" dist="38100" dir="2700000" algn="tl">
                    <a:srgbClr val="000000">
                      <a:alpha val="43137"/>
                    </a:srgbClr>
                  </a:outerShdw>
                </a:effectLst>
                <a:latin typeface="Constantia" panose="02030602050306030303" pitchFamily="18" charset="0"/>
              </a:rPr>
              <a:t>première colonne </a:t>
            </a:r>
            <a:r>
              <a:rPr lang="fr-FR" sz="2000" dirty="0">
                <a:latin typeface="Constantia" panose="02030602050306030303" pitchFamily="18" charset="0"/>
              </a:rPr>
              <a:t>est mon histoire = les faits</a:t>
            </a:r>
          </a:p>
          <a:p>
            <a:pPr algn="just"/>
            <a:r>
              <a:rPr lang="fr-FR" sz="2000" dirty="0">
                <a:effectLst>
                  <a:outerShdw blurRad="38100" dist="38100" dir="2700000" algn="tl">
                    <a:srgbClr val="000000">
                      <a:alpha val="43137"/>
                    </a:srgbClr>
                  </a:outerShdw>
                </a:effectLst>
                <a:latin typeface="Constantia" panose="02030602050306030303" pitchFamily="18" charset="0"/>
              </a:rPr>
              <a:t>La </a:t>
            </a:r>
            <a:r>
              <a:rPr lang="fr-FR" sz="2000" u="sng" dirty="0">
                <a:effectLst>
                  <a:outerShdw blurRad="38100" dist="38100" dir="2700000" algn="tl">
                    <a:srgbClr val="000000">
                      <a:alpha val="43137"/>
                    </a:srgbClr>
                  </a:outerShdw>
                </a:effectLst>
                <a:latin typeface="Constantia" panose="02030602050306030303" pitchFamily="18" charset="0"/>
              </a:rPr>
              <a:t>deuxième colonne </a:t>
            </a:r>
            <a:r>
              <a:rPr lang="fr-FR" sz="2000" dirty="0">
                <a:latin typeface="Constantia" panose="02030602050306030303" pitchFamily="18" charset="0"/>
              </a:rPr>
              <a:t>permet à mon auditeur de se reconnaître – de s’identifier – de se dire « tiens, moi aussi je suis dans cet état aujourd’hui ».</a:t>
            </a:r>
          </a:p>
          <a:p>
            <a:pPr algn="just"/>
            <a:r>
              <a:rPr lang="fr-FR" sz="2000" dirty="0">
                <a:effectLst>
                  <a:outerShdw blurRad="38100" dist="38100" dir="2700000" algn="tl">
                    <a:srgbClr val="000000">
                      <a:alpha val="43137"/>
                    </a:srgbClr>
                  </a:outerShdw>
                </a:effectLst>
                <a:latin typeface="Constantia" panose="02030602050306030303" pitchFamily="18" charset="0"/>
              </a:rPr>
              <a:t>La </a:t>
            </a:r>
            <a:r>
              <a:rPr lang="fr-FR" sz="2000" u="sng" dirty="0">
                <a:effectLst>
                  <a:outerShdw blurRad="38100" dist="38100" dir="2700000" algn="tl">
                    <a:srgbClr val="000000">
                      <a:alpha val="43137"/>
                    </a:srgbClr>
                  </a:outerShdw>
                </a:effectLst>
                <a:latin typeface="Constantia" panose="02030602050306030303" pitchFamily="18" charset="0"/>
              </a:rPr>
              <a:t>troisième colonne </a:t>
            </a:r>
            <a:r>
              <a:rPr lang="fr-FR" sz="2000" dirty="0">
                <a:latin typeface="Constantia" panose="02030602050306030303" pitchFamily="18" charset="0"/>
              </a:rPr>
              <a:t>est notre témoignage. Il doit pouvoir se lire de haut en bas. En bas doivent se trouver les réponses aux questions que j’ai posées en haut. Les questions posées nettement aident les auditeurs à se la poser aussi nettement et à les faire siennes. L’Evangile utilise ce procédé.</a:t>
            </a:r>
          </a:p>
          <a:p>
            <a:endParaRPr lang="fr-FR" dirty="0"/>
          </a:p>
        </p:txBody>
      </p:sp>
      <p:sp>
        <p:nvSpPr>
          <p:cNvPr id="4" name="ZoneTexte 3">
            <a:extLst>
              <a:ext uri="{FF2B5EF4-FFF2-40B4-BE49-F238E27FC236}">
                <a16:creationId xmlns:a16="http://schemas.microsoft.com/office/drawing/2014/main" id="{AB0A6313-167A-463B-B024-7D0CD4C6ED29}"/>
              </a:ext>
            </a:extLst>
          </p:cNvPr>
          <p:cNvSpPr txBox="1"/>
          <p:nvPr/>
        </p:nvSpPr>
        <p:spPr>
          <a:xfrm>
            <a:off x="3153905" y="2146515"/>
            <a:ext cx="5254900" cy="954107"/>
          </a:xfrm>
          <a:prstGeom prst="rect">
            <a:avLst/>
          </a:prstGeom>
          <a:noFill/>
        </p:spPr>
        <p:txBody>
          <a:bodyPr wrap="none" rtlCol="0">
            <a:spAutoFit/>
          </a:bodyPr>
          <a:lstStyle/>
          <a:p>
            <a:r>
              <a:rPr lang="fr-FR" sz="2800" b="1" dirty="0">
                <a:solidFill>
                  <a:srgbClr val="0070C0"/>
                </a:solidFill>
              </a:rPr>
              <a:t>Exemple caricatural de conversion</a:t>
            </a:r>
            <a:br>
              <a:rPr lang="fr-FR" sz="2800" b="1" dirty="0">
                <a:solidFill>
                  <a:srgbClr val="0070C0"/>
                </a:solidFill>
              </a:rPr>
            </a:br>
            <a:r>
              <a:rPr lang="fr-FR" sz="2800" b="1" dirty="0">
                <a:solidFill>
                  <a:srgbClr val="0070C0"/>
                </a:solidFill>
              </a:rPr>
              <a:t>Explication de la méthode</a:t>
            </a:r>
          </a:p>
        </p:txBody>
      </p:sp>
      <p:pic>
        <p:nvPicPr>
          <p:cNvPr id="5" name="Espace réservé du contenu 4">
            <a:extLst>
              <a:ext uri="{FF2B5EF4-FFF2-40B4-BE49-F238E27FC236}">
                <a16:creationId xmlns:a16="http://schemas.microsoft.com/office/drawing/2014/main" id="{44AA9429-12AA-4479-A85F-0CF01A636B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0515600" cy="1626407"/>
          </a:xfrm>
        </p:spPr>
      </p:pic>
    </p:spTree>
    <p:extLst>
      <p:ext uri="{BB962C8B-B14F-4D97-AF65-F5344CB8AC3E}">
        <p14:creationId xmlns:p14="http://schemas.microsoft.com/office/powerpoint/2010/main" val="209610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846</Words>
  <Application>Microsoft Office PowerPoint</Application>
  <PresentationFormat>Grand écran</PresentationFormat>
  <Paragraphs>61</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Calibri Light</vt:lpstr>
      <vt:lpstr>Constantia</vt:lpstr>
      <vt:lpstr>Symbol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COUGET</dc:creator>
  <cp:lastModifiedBy>Barbara Couget</cp:lastModifiedBy>
  <cp:revision>40</cp:revision>
  <dcterms:created xsi:type="dcterms:W3CDTF">2017-12-16T09:50:44Z</dcterms:created>
  <dcterms:modified xsi:type="dcterms:W3CDTF">2020-02-14T23:45:31Z</dcterms:modified>
</cp:coreProperties>
</file>